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6" r:id="rId3"/>
    <p:sldId id="288" r:id="rId4"/>
    <p:sldId id="289" r:id="rId5"/>
    <p:sldId id="278" r:id="rId6"/>
    <p:sldId id="297" r:id="rId7"/>
    <p:sldId id="298" r:id="rId8"/>
    <p:sldId id="277" r:id="rId9"/>
    <p:sldId id="260" r:id="rId10"/>
    <p:sldId id="296" r:id="rId11"/>
    <p:sldId id="291" r:id="rId12"/>
    <p:sldId id="292" r:id="rId13"/>
    <p:sldId id="293" r:id="rId14"/>
    <p:sldId id="294" r:id="rId15"/>
    <p:sldId id="295" r:id="rId16"/>
    <p:sldId id="290" r:id="rId17"/>
    <p:sldId id="299" r:id="rId18"/>
    <p:sldId id="282" r:id="rId19"/>
    <p:sldId id="300" r:id="rId20"/>
    <p:sldId id="275" r:id="rId21"/>
  </p:sldIdLst>
  <p:sldSz cx="12192000" cy="6858000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lvl="0">
              <a:defRPr b="0">
                <a:solidFill>
                  <a:srgbClr val="757575"/>
                </a:solidFill>
                <a:latin typeface="+mn-lt"/>
              </a:defRPr>
            </a:pPr>
            <a:r>
              <a:rPr lang="en-IE" b="0">
                <a:solidFill>
                  <a:srgbClr val="757575"/>
                </a:solidFill>
                <a:latin typeface="+mn-lt"/>
              </a:rPr>
              <a:t>Views By Day</a:t>
            </a:r>
          </a:p>
        </c:rich>
      </c:tx>
      <c:overlay val="0"/>
    </c:title>
    <c:autoTitleDeleted val="0"/>
    <c:plotArea>
      <c:layout/>
      <c:barChart>
        <c:barDir val="col"/>
        <c:grouping val="stacked"/>
        <c:varyColors val="1"/>
        <c:ser>
          <c:idx val="0"/>
          <c:order val="0"/>
          <c:tx>
            <c:strRef>
              <c:f>'Event Data'!$AL$2</c:f>
              <c:strCache>
                <c:ptCount val="1"/>
                <c:pt idx="0">
                  <c:v>Facebook</c:v>
                </c:pt>
              </c:strCache>
            </c:strRef>
          </c:tx>
          <c:spPr>
            <a:solidFill>
              <a:srgbClr val="4285F4"/>
            </a:solidFill>
          </c:spPr>
          <c:invertIfNegative val="1"/>
          <c:cat>
            <c:strRef>
              <c:f>'Event Data'!$AK$3:$AK$12</c:f>
              <c:strCache>
                <c:ptCount val="9"/>
                <c:pt idx="0">
                  <c:v>04.07.20</c:v>
                </c:pt>
                <c:pt idx="1">
                  <c:v>05.07.20</c:v>
                </c:pt>
                <c:pt idx="2">
                  <c:v>06.07.20</c:v>
                </c:pt>
                <c:pt idx="3">
                  <c:v>07.07.20</c:v>
                </c:pt>
                <c:pt idx="4">
                  <c:v>08.07.20</c:v>
                </c:pt>
                <c:pt idx="5">
                  <c:v>09.07.20</c:v>
                </c:pt>
                <c:pt idx="6">
                  <c:v>10.07.20</c:v>
                </c:pt>
                <c:pt idx="7">
                  <c:v>11.07.20</c:v>
                </c:pt>
                <c:pt idx="8">
                  <c:v>12.07.20</c:v>
                </c:pt>
              </c:strCache>
            </c:strRef>
          </c:cat>
          <c:val>
            <c:numRef>
              <c:f>'Event Data'!$AL$3:$AL$12</c:f>
              <c:numCache>
                <c:formatCode>General</c:formatCode>
                <c:ptCount val="9"/>
                <c:pt idx="0">
                  <c:v>2245</c:v>
                </c:pt>
                <c:pt idx="1">
                  <c:v>6372</c:v>
                </c:pt>
                <c:pt idx="2">
                  <c:v>5418</c:v>
                </c:pt>
                <c:pt idx="3">
                  <c:v>6185</c:v>
                </c:pt>
                <c:pt idx="4">
                  <c:v>10765</c:v>
                </c:pt>
                <c:pt idx="5">
                  <c:v>2187</c:v>
                </c:pt>
                <c:pt idx="6">
                  <c:v>10033</c:v>
                </c:pt>
                <c:pt idx="7">
                  <c:v>7788</c:v>
                </c:pt>
                <c:pt idx="8">
                  <c:v>11271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  <c:ext xmlns:c16="http://schemas.microsoft.com/office/drawing/2014/chart" uri="{C3380CC4-5D6E-409C-BE32-E72D297353CC}">
              <c16:uniqueId val="{00000000-49B9-4765-91F8-FFFDEE626CC2}"/>
            </c:ext>
          </c:extLst>
        </c:ser>
        <c:ser>
          <c:idx val="1"/>
          <c:order val="1"/>
          <c:tx>
            <c:strRef>
              <c:f>'Event Data'!$AM$2</c:f>
              <c:strCache>
                <c:ptCount val="1"/>
                <c:pt idx="0">
                  <c:v>Youtube</c:v>
                </c:pt>
              </c:strCache>
            </c:strRef>
          </c:tx>
          <c:spPr>
            <a:solidFill>
              <a:srgbClr val="EA4335"/>
            </a:solidFill>
          </c:spPr>
          <c:invertIfNegative val="1"/>
          <c:cat>
            <c:strRef>
              <c:f>'Event Data'!$AK$3:$AK$12</c:f>
              <c:strCache>
                <c:ptCount val="9"/>
                <c:pt idx="0">
                  <c:v>04.07.20</c:v>
                </c:pt>
                <c:pt idx="1">
                  <c:v>05.07.20</c:v>
                </c:pt>
                <c:pt idx="2">
                  <c:v>06.07.20</c:v>
                </c:pt>
                <c:pt idx="3">
                  <c:v>07.07.20</c:v>
                </c:pt>
                <c:pt idx="4">
                  <c:v>08.07.20</c:v>
                </c:pt>
                <c:pt idx="5">
                  <c:v>09.07.20</c:v>
                </c:pt>
                <c:pt idx="6">
                  <c:v>10.07.20</c:v>
                </c:pt>
                <c:pt idx="7">
                  <c:v>11.07.20</c:v>
                </c:pt>
                <c:pt idx="8">
                  <c:v>12.07.20</c:v>
                </c:pt>
              </c:strCache>
            </c:strRef>
          </c:cat>
          <c:val>
            <c:numRef>
              <c:f>'Event Data'!$AM$3:$AM$12</c:f>
              <c:numCache>
                <c:formatCode>General</c:formatCode>
                <c:ptCount val="9"/>
                <c:pt idx="0">
                  <c:v>393</c:v>
                </c:pt>
                <c:pt idx="1">
                  <c:v>149</c:v>
                </c:pt>
                <c:pt idx="2">
                  <c:v>160</c:v>
                </c:pt>
                <c:pt idx="3">
                  <c:v>33</c:v>
                </c:pt>
                <c:pt idx="4">
                  <c:v>25</c:v>
                </c:pt>
                <c:pt idx="5">
                  <c:v>435</c:v>
                </c:pt>
                <c:pt idx="6">
                  <c:v>223</c:v>
                </c:pt>
                <c:pt idx="7">
                  <c:v>331</c:v>
                </c:pt>
                <c:pt idx="8">
                  <c:v>794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  <c:ext xmlns:c16="http://schemas.microsoft.com/office/drawing/2014/chart" uri="{C3380CC4-5D6E-409C-BE32-E72D297353CC}">
              <c16:uniqueId val="{00000001-49B9-4765-91F8-FFFDEE626CC2}"/>
            </c:ext>
          </c:extLst>
        </c:ser>
        <c:ser>
          <c:idx val="2"/>
          <c:order val="2"/>
          <c:tx>
            <c:strRef>
              <c:f>'Event Data'!$AN$2</c:f>
              <c:strCache>
                <c:ptCount val="1"/>
                <c:pt idx="0">
                  <c:v>Website</c:v>
                </c:pt>
              </c:strCache>
            </c:strRef>
          </c:tx>
          <c:spPr>
            <a:solidFill>
              <a:srgbClr val="FBBC04"/>
            </a:solidFill>
          </c:spPr>
          <c:invertIfNegative val="1"/>
          <c:cat>
            <c:strRef>
              <c:f>'Event Data'!$AK$3:$AK$12</c:f>
              <c:strCache>
                <c:ptCount val="9"/>
                <c:pt idx="0">
                  <c:v>04.07.20</c:v>
                </c:pt>
                <c:pt idx="1">
                  <c:v>05.07.20</c:v>
                </c:pt>
                <c:pt idx="2">
                  <c:v>06.07.20</c:v>
                </c:pt>
                <c:pt idx="3">
                  <c:v>07.07.20</c:v>
                </c:pt>
                <c:pt idx="4">
                  <c:v>08.07.20</c:v>
                </c:pt>
                <c:pt idx="5">
                  <c:v>09.07.20</c:v>
                </c:pt>
                <c:pt idx="6">
                  <c:v>10.07.20</c:v>
                </c:pt>
                <c:pt idx="7">
                  <c:v>11.07.20</c:v>
                </c:pt>
                <c:pt idx="8">
                  <c:v>12.07.20</c:v>
                </c:pt>
              </c:strCache>
            </c:strRef>
          </c:cat>
          <c:val>
            <c:numRef>
              <c:f>'Event Data'!$AN$3:$AN$12</c:f>
              <c:numCache>
                <c:formatCode>General</c:formatCode>
                <c:ptCount val="9"/>
                <c:pt idx="0">
                  <c:v>504</c:v>
                </c:pt>
                <c:pt idx="1">
                  <c:v>229</c:v>
                </c:pt>
                <c:pt idx="2">
                  <c:v>214</c:v>
                </c:pt>
                <c:pt idx="3">
                  <c:v>259</c:v>
                </c:pt>
                <c:pt idx="4">
                  <c:v>242</c:v>
                </c:pt>
                <c:pt idx="5">
                  <c:v>416</c:v>
                </c:pt>
                <c:pt idx="6">
                  <c:v>336</c:v>
                </c:pt>
                <c:pt idx="7">
                  <c:v>542</c:v>
                </c:pt>
                <c:pt idx="8">
                  <c:v>315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  <c:ext xmlns:c16="http://schemas.microsoft.com/office/drawing/2014/chart" uri="{C3380CC4-5D6E-409C-BE32-E72D297353CC}">
              <c16:uniqueId val="{00000002-49B9-4765-91F8-FFFDEE626CC2}"/>
            </c:ext>
          </c:extLst>
        </c:ser>
        <c:ser>
          <c:idx val="3"/>
          <c:order val="3"/>
          <c:tx>
            <c:strRef>
              <c:f>'Event Data'!$AO$2</c:f>
              <c:strCache>
                <c:ptCount val="1"/>
                <c:pt idx="0">
                  <c:v>Eventbrite / Dacast Channel</c:v>
                </c:pt>
              </c:strCache>
            </c:strRef>
          </c:tx>
          <c:spPr>
            <a:solidFill>
              <a:srgbClr val="34A853"/>
            </a:solidFill>
          </c:spPr>
          <c:invertIfNegative val="1"/>
          <c:cat>
            <c:strRef>
              <c:f>'Event Data'!$AK$3:$AK$12</c:f>
              <c:strCache>
                <c:ptCount val="9"/>
                <c:pt idx="0">
                  <c:v>04.07.20</c:v>
                </c:pt>
                <c:pt idx="1">
                  <c:v>05.07.20</c:v>
                </c:pt>
                <c:pt idx="2">
                  <c:v>06.07.20</c:v>
                </c:pt>
                <c:pt idx="3">
                  <c:v>07.07.20</c:v>
                </c:pt>
                <c:pt idx="4">
                  <c:v>08.07.20</c:v>
                </c:pt>
                <c:pt idx="5">
                  <c:v>09.07.20</c:v>
                </c:pt>
                <c:pt idx="6">
                  <c:v>10.07.20</c:v>
                </c:pt>
                <c:pt idx="7">
                  <c:v>11.07.20</c:v>
                </c:pt>
                <c:pt idx="8">
                  <c:v>12.07.20</c:v>
                </c:pt>
              </c:strCache>
            </c:strRef>
          </c:cat>
          <c:val>
            <c:numRef>
              <c:f>'Event Data'!$AO$3:$AO$12</c:f>
              <c:numCache>
                <c:formatCode>General</c:formatCode>
                <c:ptCount val="9"/>
                <c:pt idx="0">
                  <c:v>124</c:v>
                </c:pt>
                <c:pt idx="1">
                  <c:v>271</c:v>
                </c:pt>
                <c:pt idx="2">
                  <c:v>188</c:v>
                </c:pt>
                <c:pt idx="3">
                  <c:v>150</c:v>
                </c:pt>
                <c:pt idx="4">
                  <c:v>248</c:v>
                </c:pt>
                <c:pt idx="5">
                  <c:v>175</c:v>
                </c:pt>
                <c:pt idx="6">
                  <c:v>421</c:v>
                </c:pt>
                <c:pt idx="7">
                  <c:v>299</c:v>
                </c:pt>
                <c:pt idx="8">
                  <c:v>96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  <c:ext xmlns:c16="http://schemas.microsoft.com/office/drawing/2014/chart" uri="{C3380CC4-5D6E-409C-BE32-E72D297353CC}">
              <c16:uniqueId val="{00000003-49B9-4765-91F8-FFFDEE626C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17954453"/>
        <c:axId val="805941676"/>
      </c:barChart>
      <c:catAx>
        <c:axId val="1417954453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en-IE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 lvl="0">
              <a:defRPr b="0">
                <a:solidFill>
                  <a:srgbClr val="000000"/>
                </a:solidFill>
                <a:latin typeface="+mn-lt"/>
              </a:defRPr>
            </a:pPr>
            <a:endParaRPr lang="en-US"/>
          </a:p>
        </c:txPr>
        <c:crossAx val="805941676"/>
        <c:crosses val="autoZero"/>
        <c:auto val="1"/>
        <c:lblAlgn val="ctr"/>
        <c:lblOffset val="100"/>
        <c:noMultiLvlLbl val="1"/>
      </c:catAx>
      <c:valAx>
        <c:axId val="805941676"/>
        <c:scaling>
          <c:orientation val="minMax"/>
        </c:scaling>
        <c:delete val="0"/>
        <c:axPos val="l"/>
        <c:majorGridlines>
          <c:spPr>
            <a:ln>
              <a:solidFill>
                <a:srgbClr val="B7B7B7"/>
              </a:solidFill>
            </a:ln>
          </c:spPr>
        </c:majorGridlines>
        <c:minorGridlines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en-IE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/>
        </c:spPr>
        <c:txPr>
          <a:bodyPr/>
          <a:lstStyle/>
          <a:p>
            <a:pPr lvl="0">
              <a:defRPr b="0">
                <a:solidFill>
                  <a:srgbClr val="000000"/>
                </a:solidFill>
                <a:latin typeface="+mn-lt"/>
              </a:defRPr>
            </a:pPr>
            <a:endParaRPr lang="en-US"/>
          </a:p>
        </c:txPr>
        <c:crossAx val="1417954453"/>
        <c:crosses val="autoZero"/>
        <c:crossBetween val="between"/>
      </c:valAx>
    </c:plotArea>
    <c:legend>
      <c:legendPos val="r"/>
      <c:overlay val="0"/>
      <c:txPr>
        <a:bodyPr/>
        <a:lstStyle/>
        <a:p>
          <a:pPr lvl="0">
            <a:defRPr b="0">
              <a:solidFill>
                <a:srgbClr val="1A1A1A"/>
              </a:solidFill>
              <a:latin typeface="+mn-lt"/>
            </a:defRPr>
          </a:pPr>
          <a:endParaRPr lang="en-US"/>
        </a:p>
      </c:txPr>
    </c:legend>
    <c:plotVisOnly val="1"/>
    <c:dispBlanksAs val="zero"/>
    <c:showDLblsOverMax val="1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4A6B7-3599-4265-AD04-61A8B8E380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CA1D3A-6CBA-4E5F-BDC0-44D2063C88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09DC0-4B9A-49F0-8717-9ADF5C21F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C22E8-B300-49F9-8D83-0C0A6949F93F}" type="datetimeFigureOut">
              <a:rPr lang="en-IE" smtClean="0"/>
              <a:t>07/04/2021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78A80-859E-4E18-9EB7-7BB0CDA12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8F80E-CEFB-4E83-8BCD-4FC5C4029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6229-D293-419D-827D-A801BA4E02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730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9281-029A-4A8B-847F-B22A4BDB2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CC2F6-F138-4BBB-B1CE-AE20133422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14798-CA7B-43BA-B98B-DABFA48D5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C22E8-B300-49F9-8D83-0C0A6949F93F}" type="datetimeFigureOut">
              <a:rPr lang="en-IE" smtClean="0"/>
              <a:t>07/04/2021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CC8A1-1702-4EFA-9DDE-0D51E4536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6966E-F870-445F-8940-91616631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6229-D293-419D-827D-A801BA4E02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27754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5C260C-FFF1-4BA5-BBB9-7E91BCC4D6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817C9-DAA2-40A4-9856-E53D7C19A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00BCA-3461-4BDB-83BB-A27F4F4AA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C22E8-B300-49F9-8D83-0C0A6949F93F}" type="datetimeFigureOut">
              <a:rPr lang="en-IE" smtClean="0"/>
              <a:t>07/04/2021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9DEBE-D2E0-4C04-B2E7-9F48E5CE3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0AF17-E9A7-42FA-93DB-8FD8D178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6229-D293-419D-827D-A801BA4E02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45672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8BF7F-BF80-46A0-B352-8238FDA13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DD049-F549-4516-B0D5-BAC0C1F9E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12934-AF22-4DCD-AC0E-629DB26A1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C22E8-B300-49F9-8D83-0C0A6949F93F}" type="datetimeFigureOut">
              <a:rPr lang="en-IE" smtClean="0"/>
              <a:t>07/04/2021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08352-7569-42B4-95E1-68D5D1928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F6168-6FCE-4972-997A-31EAFD89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6229-D293-419D-827D-A801BA4E02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17878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321CB-D715-448F-B06E-7342AE9CB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10AE6-2DBC-489F-839B-3B37ECE53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19D40-BB92-4244-AE68-8F1EF82F6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C22E8-B300-49F9-8D83-0C0A6949F93F}" type="datetimeFigureOut">
              <a:rPr lang="en-IE" smtClean="0"/>
              <a:t>07/04/2021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613DF-A59B-48A0-8700-8221A86D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E7EF6-7838-49D8-87F4-27CCFCA3A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6229-D293-419D-827D-A801BA4E02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9980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1A304-558A-4F9E-8128-CA88D7462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08B28-6496-46D0-AECF-100F726F5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33458-D485-4072-B32F-FF33C1473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84939F-3794-4D26-91C3-04B96D0B7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C22E8-B300-49F9-8D83-0C0A6949F93F}" type="datetimeFigureOut">
              <a:rPr lang="en-IE" smtClean="0"/>
              <a:t>07/04/2021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770A2D-01E2-4080-93F0-773EF5602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76A325-9FE6-4D66-870A-FA56D441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6229-D293-419D-827D-A801BA4E02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1003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E49B3-82EC-481F-9B42-D35B68BC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33B5F-5D9B-47F9-A5FB-21D97014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DCCBB-A6DF-4E8A-BB9C-E5ED706BE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1A53DD-5185-4AC9-888F-ADC416560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C1C0D0-FB28-4200-BE8F-69CFF8471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CE7B49-5D57-45FA-B2AE-E33C94B92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C22E8-B300-49F9-8D83-0C0A6949F93F}" type="datetimeFigureOut">
              <a:rPr lang="en-IE" smtClean="0"/>
              <a:t>07/04/2021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0E75F2-AA17-4D09-93BC-5EE75F359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D2F1C2-2948-4D54-83CD-94BA57E4F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6229-D293-419D-827D-A801BA4E02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91883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00100-889C-45FC-9659-2D38EA363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7CB30-F08E-4483-9A26-2D4F674D0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C22E8-B300-49F9-8D83-0C0A6949F93F}" type="datetimeFigureOut">
              <a:rPr lang="en-IE" smtClean="0"/>
              <a:t>07/04/2021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860420-9CF8-4FA4-8176-124984F57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4E46BE-8A53-403D-B442-9F417E573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6229-D293-419D-827D-A801BA4E02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70468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B3C73F-E3C7-4118-BF99-C5DE5D291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C22E8-B300-49F9-8D83-0C0A6949F93F}" type="datetimeFigureOut">
              <a:rPr lang="en-IE" smtClean="0"/>
              <a:t>07/04/2021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72429A-33F1-4B57-AEC9-3D1BFB396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51892-F8AF-405B-9C3E-798CDCB85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6229-D293-419D-827D-A801BA4E02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11854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3D32F-F687-4645-81C4-F3A85CB91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AC7DA-E71A-409D-AB16-651B48F69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81B4F-AB61-4466-905D-BFA9DC5FC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2A6A5-39B0-48F8-A412-429218EC9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C22E8-B300-49F9-8D83-0C0A6949F93F}" type="datetimeFigureOut">
              <a:rPr lang="en-IE" smtClean="0"/>
              <a:t>07/04/2021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C572B-71A0-4D78-A25E-E3E63ECB0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AF30B-7740-4879-A4BD-9F61E191B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6229-D293-419D-827D-A801BA4E02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74712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64479-9DFF-48B8-86CD-1504B45A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49712-F4E2-4551-A7E9-B5BBED0270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DEDA9-0CD2-426B-B9A6-10C04D500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A72B0-C911-4FA0-9B75-F925DCCE1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C22E8-B300-49F9-8D83-0C0A6949F93F}" type="datetimeFigureOut">
              <a:rPr lang="en-IE" smtClean="0"/>
              <a:t>07/04/2021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F29B52-A16E-4E87-AF06-0F553597A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33EC5-3092-415E-8D1E-CD751479D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6229-D293-419D-827D-A801BA4E02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68608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624B0A-7143-496C-88F8-053E83738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7D196-2D8F-424F-AF9E-E0468BF4C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74D6F-DDA5-4D79-B67E-450082CE50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C22E8-B300-49F9-8D83-0C0A6949F93F}" type="datetimeFigureOut">
              <a:rPr lang="en-IE" smtClean="0"/>
              <a:t>07/04/2021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3BA55-E315-4842-9C0A-E932B8488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151F7-2C3C-46F9-A853-D62C9CF4B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66229-D293-419D-827D-A801BA4E02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693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6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80D083B-5BE6-4028-AB20-E806DE9EA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847766"/>
            <a:ext cx="10905066" cy="31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77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92B6963-D23C-457B-9848-A425F2722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066800"/>
            <a:ext cx="76581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292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392FB7F-D051-4DFC-BC4A-938C6EB3C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066800"/>
            <a:ext cx="76581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474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F8A03C2-02CE-4191-B5B3-B16537576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979" y="688649"/>
            <a:ext cx="8884041" cy="548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058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8EE39C9-EB74-489F-840A-E539682B1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232" y="849203"/>
            <a:ext cx="8363536" cy="515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789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3F72A7B-7982-4B89-A0AE-2D85C595E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70" y="410367"/>
            <a:ext cx="10367059" cy="630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444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87AD926-3E34-414F-95DD-53633AC95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21" y="772352"/>
            <a:ext cx="9024718" cy="556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771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ECF1E42-6693-4B5D-94B8-56EDA2291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2" t="2666" r="16256" b="30257"/>
          <a:stretch/>
        </p:blipFill>
        <p:spPr>
          <a:xfrm>
            <a:off x="955421" y="410605"/>
            <a:ext cx="9212177" cy="603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59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9EC6D213-6F7F-4CA6-88AC-DEF60A609A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0" b="46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67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6D2BAFED-57DE-4D0A-868A-BF57C5DB4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93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building, umbrella, dome&#10;&#10;Description automatically generated">
            <a:extLst>
              <a:ext uri="{FF2B5EF4-FFF2-40B4-BE49-F238E27FC236}">
                <a16:creationId xmlns:a16="http://schemas.microsoft.com/office/drawing/2014/main" id="{1F703338-7C2E-4368-BA7C-98B022E830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30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cards on a table&#10;&#10;Description automatically generated with medium confidence">
            <a:extLst>
              <a:ext uri="{FF2B5EF4-FFF2-40B4-BE49-F238E27FC236}">
                <a16:creationId xmlns:a16="http://schemas.microsoft.com/office/drawing/2014/main" id="{A52F5B9F-5D48-4E27-8345-DCECE000F1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5" r="1766" b="-2"/>
          <a:stretch/>
        </p:blipFill>
        <p:spPr>
          <a:xfrm>
            <a:off x="838199" y="557188"/>
            <a:ext cx="3462131" cy="5751713"/>
          </a:xfrm>
          <a:prstGeom prst="rect">
            <a:avLst/>
          </a:prstGeom>
        </p:spPr>
      </p:pic>
      <p:pic>
        <p:nvPicPr>
          <p:cNvPr id="5" name="Picture 4" descr="A person playing a video game&#10;&#10;Description automatically generated">
            <a:extLst>
              <a:ext uri="{FF2B5EF4-FFF2-40B4-BE49-F238E27FC236}">
                <a16:creationId xmlns:a16="http://schemas.microsoft.com/office/drawing/2014/main" id="{53F07084-9BAC-4566-866C-BDB4667A12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9" r="21060"/>
          <a:stretch/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6D9636-B6D8-42DB-8C01-4F87964348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4" r="25665"/>
          <a:stretch/>
        </p:blipFill>
        <p:spPr>
          <a:xfrm>
            <a:off x="7913930" y="557188"/>
            <a:ext cx="3439859" cy="57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45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- up of a plant&#10;&#10;Description automatically generated with low confidence">
            <a:extLst>
              <a:ext uri="{FF2B5EF4-FFF2-40B4-BE49-F238E27FC236}">
                <a16:creationId xmlns:a16="http://schemas.microsoft.com/office/drawing/2014/main" id="{FE630AB9-B349-493B-AFC4-4B9002DEC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8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EDCD7B-AB50-4909-8120-466C1A44C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Thank you and questions</a:t>
            </a:r>
          </a:p>
        </p:txBody>
      </p:sp>
    </p:spTree>
    <p:extLst>
      <p:ext uri="{BB962C8B-B14F-4D97-AF65-F5344CB8AC3E}">
        <p14:creationId xmlns:p14="http://schemas.microsoft.com/office/powerpoint/2010/main" val="4092007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0EA1F08E-2C41-46F9-A54B-181A785AFC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0532" r="7232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F61119-62AD-466E-8B16-F4CB18729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Replanning the festival</a:t>
            </a:r>
            <a:r>
              <a:rPr lang="en-US" dirty="0">
                <a:solidFill>
                  <a:srgbClr val="000000"/>
                </a:solidFill>
              </a:rPr>
              <a:t>	</a:t>
            </a:r>
            <a:endParaRPr lang="en-IE" dirty="0">
              <a:solidFill>
                <a:srgbClr val="000000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7C7A0A8-7BEC-4155-BA61-E8199508E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3179299"/>
            <a:ext cx="4706803" cy="367870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Payment of contracted artists as per Arts Council guidelines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Discussions with artists re ideas and possibilities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Production Manager investigated technical options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Decision to plan for minimal audience contact</a:t>
            </a:r>
          </a:p>
          <a:p>
            <a:r>
              <a:rPr lang="en-US" sz="2000" dirty="0">
                <a:solidFill>
                  <a:srgbClr val="000000"/>
                </a:solidFill>
              </a:rPr>
              <a:t>Cancellation of projects (2 theatre productions)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IE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58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4">
            <a:extLst>
              <a:ext uri="{FF2B5EF4-FFF2-40B4-BE49-F238E27FC236}">
                <a16:creationId xmlns:a16="http://schemas.microsoft.com/office/drawing/2014/main" id="{E8692C0E-60E1-439F-A1D6-F1CABA5F9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1D888C6-E2A2-419B-9A06-29499FDAA3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0"/>
          <a:stretch/>
        </p:blipFill>
        <p:spPr>
          <a:xfrm>
            <a:off x="797264" y="401541"/>
            <a:ext cx="10689336" cy="5571396"/>
          </a:xfrm>
          <a:prstGeom prst="rect">
            <a:avLst/>
          </a:prstGeom>
        </p:spPr>
      </p:pic>
      <p:sp>
        <p:nvSpPr>
          <p:cNvPr id="22" name="Rectangle 16">
            <a:extLst>
              <a:ext uri="{FF2B5EF4-FFF2-40B4-BE49-F238E27FC236}">
                <a16:creationId xmlns:a16="http://schemas.microsoft.com/office/drawing/2014/main" id="{11DC99DB-7E80-4D1E-9069-4489287AE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264" y="6338062"/>
            <a:ext cx="1068933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E1B0B4C7-ED1F-47FB-AA86-5C0CF97DC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9424" y="4216653"/>
            <a:ext cx="73152" cy="4206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849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sign on a pole&#10;&#10;Description automatically generated with medium confidence">
            <a:extLst>
              <a:ext uri="{FF2B5EF4-FFF2-40B4-BE49-F238E27FC236}">
                <a16:creationId xmlns:a16="http://schemas.microsoft.com/office/drawing/2014/main" id="{A80A90ED-35CD-4CF1-9524-CBCD21D587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00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Picture 2" descr="A group of cards on a table&#10;&#10;Description automatically generated with medium confidence">
            <a:extLst>
              <a:ext uri="{FF2B5EF4-FFF2-40B4-BE49-F238E27FC236}">
                <a16:creationId xmlns:a16="http://schemas.microsoft.com/office/drawing/2014/main" id="{E2D39B0E-4836-4972-9702-B19392E1C7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2" r="-1" b="25452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7" name="Picture 6" descr="A group of women standing next to a sign&#10;&#10;Description automatically generated with medium confidence">
            <a:extLst>
              <a:ext uri="{FF2B5EF4-FFF2-40B4-BE49-F238E27FC236}">
                <a16:creationId xmlns:a16="http://schemas.microsoft.com/office/drawing/2014/main" id="{658B41C0-09F4-4869-8546-FDA516C064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" r="3449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80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CD203B6-9D34-4C55-9CF4-916D79714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icture containing building, outdoor, ground, sidewalk&#10;&#10;Description automatically generated">
            <a:extLst>
              <a:ext uri="{FF2B5EF4-FFF2-40B4-BE49-F238E27FC236}">
                <a16:creationId xmlns:a16="http://schemas.microsoft.com/office/drawing/2014/main" id="{38B045ED-1224-43E0-A3FD-73DC0AC1C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9" r="2" b="9701"/>
          <a:stretch/>
        </p:blipFill>
        <p:spPr>
          <a:xfrm>
            <a:off x="2296" y="10"/>
            <a:ext cx="7395866" cy="4470857"/>
          </a:xfrm>
          <a:prstGeom prst="rect">
            <a:avLst/>
          </a:prstGeom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8C400E1-360D-4D37-ACD3-9B4BB930B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9034"/>
          <a:stretch/>
        </p:blipFill>
        <p:spPr>
          <a:xfrm>
            <a:off x="7499230" y="-2"/>
            <a:ext cx="4689052" cy="2228757"/>
          </a:xfrm>
          <a:prstGeom prst="rect">
            <a:avLst/>
          </a:prstGeom>
        </p:spPr>
      </p:pic>
      <p:pic>
        <p:nvPicPr>
          <p:cNvPr id="7" name="Picture 6" descr="A picture containing grass, outdoor, ground, person&#10;&#10;Description automatically generated">
            <a:extLst>
              <a:ext uri="{FF2B5EF4-FFF2-40B4-BE49-F238E27FC236}">
                <a16:creationId xmlns:a16="http://schemas.microsoft.com/office/drawing/2014/main" id="{E7768A6D-4043-4A88-85E3-E62DAAF7C0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8" r="-3" b="22680"/>
          <a:stretch/>
        </p:blipFill>
        <p:spPr>
          <a:xfrm>
            <a:off x="7499338" y="2324139"/>
            <a:ext cx="4682932" cy="2133380"/>
          </a:xfrm>
          <a:prstGeom prst="rect">
            <a:avLst/>
          </a:prstGeom>
        </p:spPr>
      </p:pic>
      <p:pic>
        <p:nvPicPr>
          <p:cNvPr id="11" name="Picture 10" descr="A group of people playing golf&#10;&#10;Description automatically generated with medium confidence">
            <a:extLst>
              <a:ext uri="{FF2B5EF4-FFF2-40B4-BE49-F238E27FC236}">
                <a16:creationId xmlns:a16="http://schemas.microsoft.com/office/drawing/2014/main" id="{E0213566-2BEB-4FD9-B7E3-41DA776CA0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" r="3" b="32288"/>
          <a:stretch/>
        </p:blipFill>
        <p:spPr>
          <a:xfrm>
            <a:off x="-3717" y="4566250"/>
            <a:ext cx="4627475" cy="2291750"/>
          </a:xfrm>
          <a:prstGeom prst="rect">
            <a:avLst/>
          </a:prstGeom>
        </p:spPr>
      </p:pic>
      <p:pic>
        <p:nvPicPr>
          <p:cNvPr id="3" name="Picture 2" descr="A group of people standing on a bench&#10;&#10;Description automatically generated with low confidence">
            <a:extLst>
              <a:ext uri="{FF2B5EF4-FFF2-40B4-BE49-F238E27FC236}">
                <a16:creationId xmlns:a16="http://schemas.microsoft.com/office/drawing/2014/main" id="{23B289E7-3CE1-4720-84B8-670B54ADAF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61" r="1" b="23731"/>
          <a:stretch/>
        </p:blipFill>
        <p:spPr>
          <a:xfrm>
            <a:off x="4728135" y="4511884"/>
            <a:ext cx="7462341" cy="22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25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newspaper with a person's face on it&#10;&#10;Description automatically generated with low confidence">
            <a:extLst>
              <a:ext uri="{FF2B5EF4-FFF2-40B4-BE49-F238E27FC236}">
                <a16:creationId xmlns:a16="http://schemas.microsoft.com/office/drawing/2014/main" id="{FFC90609-5803-4933-9AD8-8E9B7B3681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" r="934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6771601-ADD1-4BA9-887A-BC554BABA1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" r="4555" b="2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9" name="Picture 8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FF38DC70-66D6-4BB9-9431-BAF540858F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7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17E7DB42-8760-4AAC-A239-295FFE4360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" r="7887" b="-1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67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705E2BE-5F47-4B94-B624-7B4D14049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1D31660-9D77-41C8-BA38-CBA891EA5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1" r="3" b="3"/>
          <a:stretch/>
        </p:blipFill>
        <p:spPr>
          <a:xfrm>
            <a:off x="320044" y="320038"/>
            <a:ext cx="4570678" cy="4128360"/>
          </a:xfrm>
          <a:prstGeom prst="rect">
            <a:avLst/>
          </a:prstGeom>
        </p:spPr>
      </p:pic>
      <p:pic>
        <p:nvPicPr>
          <p:cNvPr id="15" name="Picture 14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AA4C7C63-96AE-436B-9BFB-4CA8A7C9C5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2" r="30870" b="-2"/>
          <a:stretch/>
        </p:blipFill>
        <p:spPr>
          <a:xfrm>
            <a:off x="4968251" y="307164"/>
            <a:ext cx="2249424" cy="4141235"/>
          </a:xfrm>
          <a:prstGeom prst="rect">
            <a:avLst/>
          </a:prstGeom>
        </p:spPr>
      </p:pic>
      <p:pic>
        <p:nvPicPr>
          <p:cNvPr id="13" name="Picture 12" descr="A picture containing outdoor, sky, person&#10;&#10;Description automatically generated">
            <a:extLst>
              <a:ext uri="{FF2B5EF4-FFF2-40B4-BE49-F238E27FC236}">
                <a16:creationId xmlns:a16="http://schemas.microsoft.com/office/drawing/2014/main" id="{69BCACDE-239D-49CA-A0FB-39CF14E200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4" r="-3" b="23415"/>
          <a:stretch/>
        </p:blipFill>
        <p:spPr>
          <a:xfrm>
            <a:off x="7295204" y="320040"/>
            <a:ext cx="4565343" cy="2023111"/>
          </a:xfrm>
          <a:prstGeom prst="rect">
            <a:avLst/>
          </a:prstGeom>
        </p:spPr>
      </p:pic>
      <p:pic>
        <p:nvPicPr>
          <p:cNvPr id="7" name="Picture 6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B068909B-4369-43C4-92F9-1C42601A6B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3" r="954" b="-3"/>
          <a:stretch/>
        </p:blipFill>
        <p:spPr>
          <a:xfrm>
            <a:off x="320044" y="4540159"/>
            <a:ext cx="2249424" cy="1760648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D8F5ABA-F8FC-4809-96B4-AC7A28F0AE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8" r="4" b="20945"/>
          <a:stretch/>
        </p:blipFill>
        <p:spPr>
          <a:xfrm>
            <a:off x="2645048" y="4540159"/>
            <a:ext cx="4572626" cy="1760642"/>
          </a:xfrm>
          <a:prstGeom prst="rect">
            <a:avLst/>
          </a:prstGeom>
        </p:spPr>
      </p:pic>
      <p:pic>
        <p:nvPicPr>
          <p:cNvPr id="11" name="Picture 10" descr="A picture containing building, person, outdoor, standing&#10;&#10;Description automatically generated">
            <a:extLst>
              <a:ext uri="{FF2B5EF4-FFF2-40B4-BE49-F238E27FC236}">
                <a16:creationId xmlns:a16="http://schemas.microsoft.com/office/drawing/2014/main" id="{B00B92C5-2836-4357-9AF8-E886110B6D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7" b="39405"/>
          <a:stretch/>
        </p:blipFill>
        <p:spPr>
          <a:xfrm>
            <a:off x="7287920" y="2417447"/>
            <a:ext cx="4572626" cy="388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31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E5C53-0A69-4CAA-9A51-BAFE53470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Viewing figures </a:t>
            </a:r>
          </a:p>
        </p:txBody>
      </p:sp>
      <p:graphicFrame>
        <p:nvGraphicFramePr>
          <p:cNvPr id="4" name="Content Placeholder 3" title="Chart">
            <a:extLst>
              <a:ext uri="{FF2B5EF4-FFF2-40B4-BE49-F238E27FC236}">
                <a16:creationId xmlns:a16="http://schemas.microsoft.com/office/drawing/2014/main" id="{00000000-0008-0000-0300-000015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3762383"/>
              </p:ext>
            </p:extLst>
          </p:nvPr>
        </p:nvGraphicFramePr>
        <p:xfrm>
          <a:off x="838200" y="1844675"/>
          <a:ext cx="8836378" cy="3946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3831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49</Words>
  <Application>Microsoft Office PowerPoint</Application>
  <PresentationFormat>Widescreen</PresentationFormat>
  <Paragraphs>12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Replanning the festival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Viewing figures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and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Cliona Maher</dc:creator>
  <cp:lastModifiedBy>Cliona Maher</cp:lastModifiedBy>
  <cp:revision>23</cp:revision>
  <cp:lastPrinted>2021-04-07T13:02:07Z</cp:lastPrinted>
  <dcterms:created xsi:type="dcterms:W3CDTF">2021-01-19T20:56:43Z</dcterms:created>
  <dcterms:modified xsi:type="dcterms:W3CDTF">2021-04-07T13:19:51Z</dcterms:modified>
  <cp:contentStatus/>
</cp:coreProperties>
</file>